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9" r:id="rId5"/>
    <p:sldId id="259" r:id="rId6"/>
    <p:sldId id="260" r:id="rId7"/>
    <p:sldId id="278"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207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9ED30-0FA0-445B-A28F-E07C2782506D}" type="datetimeFigureOut">
              <a:rPr lang="fr-FR" smtClean="0"/>
              <a:t>31/01/2021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DBA65-135C-48CF-B50B-4F02BECBA27E}" type="slidenum">
              <a:rPr lang="fr-FR" smtClean="0"/>
              <a:t>‹N°›</a:t>
            </a:fld>
            <a:endParaRPr lang="fr-FR"/>
          </a:p>
        </p:txBody>
      </p:sp>
    </p:spTree>
    <p:extLst>
      <p:ext uri="{BB962C8B-B14F-4D97-AF65-F5344CB8AC3E}">
        <p14:creationId xmlns:p14="http://schemas.microsoft.com/office/powerpoint/2010/main" val="11114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NB: Le «Nom» doit être uniquement en Français et la première lettre de chaque mot en Majuscule.</a:t>
            </a:r>
            <a:endParaRPr lang="fr-FR" dirty="0"/>
          </a:p>
        </p:txBody>
      </p:sp>
      <p:sp>
        <p:nvSpPr>
          <p:cNvPr id="4" name="Espace réservé du numéro de diapositive 3"/>
          <p:cNvSpPr>
            <a:spLocks noGrp="1"/>
          </p:cNvSpPr>
          <p:nvPr>
            <p:ph type="sldNum" sz="quarter" idx="10"/>
          </p:nvPr>
        </p:nvSpPr>
        <p:spPr/>
        <p:txBody>
          <a:bodyPr/>
          <a:lstStyle/>
          <a:p>
            <a:fld id="{A49DBA65-135C-48CF-B50B-4F02BECBA27E}" type="slidenum">
              <a:rPr lang="fr-FR" smtClean="0"/>
              <a:t>6</a:t>
            </a:fld>
            <a:endParaRPr lang="fr-FR" dirty="0"/>
          </a:p>
        </p:txBody>
      </p:sp>
    </p:spTree>
    <p:extLst>
      <p:ext uri="{BB962C8B-B14F-4D97-AF65-F5344CB8AC3E}">
        <p14:creationId xmlns:p14="http://schemas.microsoft.com/office/powerpoint/2010/main" val="320386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121557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37049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14117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131397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292172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6B8C84F-3CD9-4888-9A5E-E18823DA34DA}"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287765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B8C84F-3CD9-4888-9A5E-E18823DA34DA}" type="datetimeFigureOut">
              <a:rPr lang="fr-FR" smtClean="0"/>
              <a:t>31/01/2021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283845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6B8C84F-3CD9-4888-9A5E-E18823DA34DA}" type="datetimeFigureOut">
              <a:rPr lang="fr-FR" smtClean="0"/>
              <a:t>31/01/2021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12146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B8C84F-3CD9-4888-9A5E-E18823DA34DA}" type="datetimeFigureOut">
              <a:rPr lang="fr-FR" smtClean="0"/>
              <a:t>31/01/2021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149007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B8C84F-3CD9-4888-9A5E-E18823DA34DA}"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8765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B8C84F-3CD9-4888-9A5E-E18823DA34DA}"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44B6C3-F547-4EC3-BF9A-2AA8888B97C1}" type="slidenum">
              <a:rPr lang="fr-FR" smtClean="0"/>
              <a:t>‹N°›</a:t>
            </a:fld>
            <a:endParaRPr lang="fr-FR"/>
          </a:p>
        </p:txBody>
      </p:sp>
    </p:spTree>
    <p:extLst>
      <p:ext uri="{BB962C8B-B14F-4D97-AF65-F5344CB8AC3E}">
        <p14:creationId xmlns:p14="http://schemas.microsoft.com/office/powerpoint/2010/main" val="260570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8C84F-3CD9-4888-9A5E-E18823DA34DA}" type="datetimeFigureOut">
              <a:rPr lang="fr-FR" smtClean="0"/>
              <a:t>31/01/2021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4B6C3-F547-4EC3-BF9A-2AA8888B97C1}" type="slidenum">
              <a:rPr lang="fr-FR" smtClean="0"/>
              <a:t>‹N°›</a:t>
            </a:fld>
            <a:endParaRPr lang="fr-FR"/>
          </a:p>
        </p:txBody>
      </p:sp>
    </p:spTree>
    <p:extLst>
      <p:ext uri="{BB962C8B-B14F-4D97-AF65-F5344CB8AC3E}">
        <p14:creationId xmlns:p14="http://schemas.microsoft.com/office/powerpoint/2010/main" val="289848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268760"/>
            <a:ext cx="7772400" cy="1470025"/>
          </a:xfrm>
        </p:spPr>
        <p:txBody>
          <a:bodyPr/>
          <a:lstStyle/>
          <a:p>
            <a:r>
              <a:rPr lang="fr-FR" b="1" dirty="0" smtClean="0">
                <a:solidFill>
                  <a:schemeClr val="accent6"/>
                </a:solidFill>
              </a:rPr>
              <a:t>AJOUTEZ UN NOUVEAU PRODUIT SUR </a:t>
            </a:r>
            <a:endParaRPr lang="fr-FR" b="1" dirty="0">
              <a:solidFill>
                <a:schemeClr val="accent6"/>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5" y="3553598"/>
            <a:ext cx="7759398" cy="82702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0"/>
            <a:ext cx="2304256" cy="131519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4653136"/>
            <a:ext cx="1080120" cy="1046957"/>
          </a:xfrm>
          <a:prstGeom prst="rect">
            <a:avLst/>
          </a:prstGeom>
        </p:spPr>
      </p:pic>
    </p:spTree>
    <p:extLst>
      <p:ext uri="{BB962C8B-B14F-4D97-AF65-F5344CB8AC3E}">
        <p14:creationId xmlns:p14="http://schemas.microsoft.com/office/powerpoint/2010/main" val="322949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(4/7)</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140355"/>
            <a:ext cx="8229600" cy="2145241"/>
          </a:xfrm>
        </p:spPr>
      </p:pic>
      <p:sp>
        <p:nvSpPr>
          <p:cNvPr id="5" name="Rectangle 4"/>
          <p:cNvSpPr/>
          <p:nvPr/>
        </p:nvSpPr>
        <p:spPr>
          <a:xfrm>
            <a:off x="5580112" y="2276872"/>
            <a:ext cx="288032"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1259632" y="5098254"/>
            <a:ext cx="6264695" cy="707886"/>
          </a:xfrm>
          <a:prstGeom prst="rect">
            <a:avLst/>
          </a:prstGeom>
        </p:spPr>
        <p:txBody>
          <a:bodyPr wrap="square">
            <a:spAutoFit/>
          </a:bodyPr>
          <a:lstStyle/>
          <a:p>
            <a:r>
              <a:rPr lang="en-US" sz="2000" dirty="0" smtClean="0"/>
              <a:t>3. </a:t>
            </a:r>
            <a:r>
              <a:rPr lang="en-US" sz="2000" dirty="0" err="1" smtClean="0"/>
              <a:t>Dans</a:t>
            </a:r>
            <a:r>
              <a:rPr lang="en-US" sz="2000" dirty="0" smtClean="0"/>
              <a:t> la section «</a:t>
            </a:r>
            <a:r>
              <a:rPr lang="en-US" sz="2000" b="1" dirty="0" err="1" smtClean="0">
                <a:solidFill>
                  <a:schemeClr val="accent6"/>
                </a:solidFill>
              </a:rPr>
              <a:t>Détails</a:t>
            </a:r>
            <a:r>
              <a:rPr lang="en-US" sz="2000" b="1" dirty="0" smtClean="0">
                <a:solidFill>
                  <a:schemeClr val="accent6"/>
                </a:solidFill>
              </a:rPr>
              <a:t> du </a:t>
            </a:r>
            <a:r>
              <a:rPr lang="en-US" sz="2000" b="1" dirty="0" err="1" smtClean="0">
                <a:solidFill>
                  <a:schemeClr val="accent6"/>
                </a:solidFill>
              </a:rPr>
              <a:t>produit</a:t>
            </a:r>
            <a:r>
              <a:rPr lang="en-US" sz="2000" dirty="0" smtClean="0"/>
              <a:t>», cliquez </a:t>
            </a:r>
            <a:r>
              <a:rPr lang="en-US" sz="2000" dirty="0" err="1" smtClean="0"/>
              <a:t>sur</a:t>
            </a:r>
            <a:r>
              <a:rPr lang="en-US" sz="2000" dirty="0" smtClean="0"/>
              <a:t> «</a:t>
            </a:r>
            <a:r>
              <a:rPr lang="fr-FR" sz="2000" b="1" dirty="0" smtClean="0">
                <a:solidFill>
                  <a:schemeClr val="accent6"/>
                </a:solidFill>
              </a:rPr>
              <a:t>«Passer à l’éditeur avancé» </a:t>
            </a:r>
            <a:r>
              <a:rPr lang="en-US" sz="2000" dirty="0" smtClean="0"/>
              <a:t>» </a:t>
            </a:r>
            <a:endParaRPr lang="fr-FR" sz="2000" dirty="0"/>
          </a:p>
        </p:txBody>
      </p:sp>
    </p:spTree>
    <p:extLst>
      <p:ext uri="{BB962C8B-B14F-4D97-AF65-F5344CB8AC3E}">
        <p14:creationId xmlns:p14="http://schemas.microsoft.com/office/powerpoint/2010/main" val="287754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(5/7)</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9088"/>
            <a:ext cx="8229600" cy="4288187"/>
          </a:xfrm>
        </p:spPr>
      </p:pic>
      <p:sp>
        <p:nvSpPr>
          <p:cNvPr id="5" name="Rectangle 4"/>
          <p:cNvSpPr/>
          <p:nvPr/>
        </p:nvSpPr>
        <p:spPr>
          <a:xfrm>
            <a:off x="323528" y="1772816"/>
            <a:ext cx="1224136" cy="43204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878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(6/6)</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556" y="2004497"/>
            <a:ext cx="8229600" cy="2072575"/>
          </a:xfrm>
          <a:ln>
            <a:solidFill>
              <a:schemeClr val="bg1">
                <a:lumMod val="85000"/>
              </a:schemeClr>
            </a:solidFill>
          </a:ln>
        </p:spPr>
      </p:pic>
      <p:sp>
        <p:nvSpPr>
          <p:cNvPr id="5" name="Rectangle 4"/>
          <p:cNvSpPr/>
          <p:nvPr/>
        </p:nvSpPr>
        <p:spPr>
          <a:xfrm>
            <a:off x="575556" y="2060848"/>
            <a:ext cx="936104"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56436" y="2492896"/>
            <a:ext cx="1368152" cy="360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494830" y="3212976"/>
            <a:ext cx="828092" cy="2160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1560" y="4509120"/>
            <a:ext cx="7704856" cy="1938992"/>
          </a:xfrm>
          <a:prstGeom prst="rect">
            <a:avLst/>
          </a:prstGeom>
        </p:spPr>
        <p:txBody>
          <a:bodyPr wrap="square">
            <a:spAutoFit/>
          </a:bodyPr>
          <a:lstStyle/>
          <a:p>
            <a:r>
              <a:rPr lang="fr-FR" sz="2000" dirty="0" smtClean="0">
                <a:latin typeface="Arial" pitchFamily="34" charset="0"/>
                <a:cs typeface="Arial" pitchFamily="34" charset="0"/>
              </a:rPr>
              <a:t>Dans la section «</a:t>
            </a:r>
            <a:r>
              <a:rPr lang="fr-FR" sz="2000" b="1" dirty="0" smtClean="0">
                <a:solidFill>
                  <a:schemeClr val="accent6"/>
                </a:solidFill>
                <a:latin typeface="Arial" pitchFamily="34" charset="0"/>
                <a:cs typeface="Arial" pitchFamily="34" charset="0"/>
              </a:rPr>
              <a:t>Des mesures</a:t>
            </a:r>
            <a:r>
              <a:rPr lang="fr-FR" sz="2000" dirty="0" smtClean="0">
                <a:latin typeface="Arial" pitchFamily="34" charset="0"/>
                <a:cs typeface="Arial" pitchFamily="34" charset="0"/>
              </a:rPr>
              <a:t>», remplissez les champs comme indiqué ci-dessous:</a:t>
            </a:r>
          </a:p>
          <a:p>
            <a:r>
              <a:rPr lang="fr-FR" sz="2000" dirty="0" smtClean="0">
                <a:latin typeface="Arial" pitchFamily="34" charset="0"/>
                <a:cs typeface="Arial" pitchFamily="34" charset="0"/>
              </a:rPr>
              <a:t> • </a:t>
            </a:r>
            <a:r>
              <a:rPr lang="fr-FR" sz="2000" b="1" dirty="0" smtClean="0">
                <a:solidFill>
                  <a:schemeClr val="accent6"/>
                </a:solidFill>
                <a:latin typeface="Arial" pitchFamily="34" charset="0"/>
                <a:cs typeface="Arial" pitchFamily="34" charset="0"/>
              </a:rPr>
              <a:t>Dimensions</a:t>
            </a:r>
            <a:r>
              <a:rPr lang="fr-FR" sz="2000" dirty="0" smtClean="0">
                <a:latin typeface="Arial" pitchFamily="34" charset="0"/>
                <a:cs typeface="Arial" pitchFamily="34" charset="0"/>
              </a:rPr>
              <a:t>: Si elles sont déjà mentionnées dans la partie description, laissez la boite vide.</a:t>
            </a:r>
          </a:p>
          <a:p>
            <a:r>
              <a:rPr lang="fr-FR" sz="2000" dirty="0" smtClean="0">
                <a:latin typeface="Arial" pitchFamily="34" charset="0"/>
                <a:cs typeface="Arial" pitchFamily="34" charset="0"/>
              </a:rPr>
              <a:t> • </a:t>
            </a:r>
            <a:r>
              <a:rPr lang="fr-FR" sz="2000" b="1" dirty="0" smtClean="0">
                <a:solidFill>
                  <a:schemeClr val="accent6"/>
                </a:solidFill>
                <a:latin typeface="Arial" pitchFamily="34" charset="0"/>
                <a:cs typeface="Arial" pitchFamily="34" charset="0"/>
              </a:rPr>
              <a:t>Poids</a:t>
            </a:r>
            <a:r>
              <a:rPr lang="fr-FR" sz="2000" dirty="0" smtClean="0">
                <a:latin typeface="Arial" pitchFamily="34" charset="0"/>
                <a:cs typeface="Arial" pitchFamily="34" charset="0"/>
              </a:rPr>
              <a:t>: Si vous ne savez pas le poids du produit remplissez la boite par 0.5 ou bien 1. </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val="177136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Dans la dernière section «</a:t>
            </a:r>
            <a:r>
              <a:rPr lang="fr-FR" sz="3200" b="1" dirty="0" smtClean="0">
                <a:solidFill>
                  <a:schemeClr val="accent6"/>
                </a:solidFill>
              </a:rPr>
              <a:t>Aucun groupe sélectionner</a:t>
            </a:r>
            <a:r>
              <a:rPr lang="fr-FR" sz="3200" dirty="0" smtClean="0"/>
              <a:t>», vous avez la possibilité d’ajouter l’ID d’une vidéo </a:t>
            </a:r>
            <a:r>
              <a:rPr lang="fr-FR" sz="3200" dirty="0" err="1" smtClean="0"/>
              <a:t>YouTube</a:t>
            </a:r>
            <a:r>
              <a:rPr lang="fr-FR" sz="3200" dirty="0" smtClean="0"/>
              <a:t>.</a:t>
            </a:r>
            <a:endParaRPr lang="fr-FR" sz="32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56327"/>
            <a:ext cx="8229600" cy="4013708"/>
          </a:xfrm>
        </p:spPr>
      </p:pic>
      <p:sp>
        <p:nvSpPr>
          <p:cNvPr id="5" name="Rectangle 4"/>
          <p:cNvSpPr/>
          <p:nvPr/>
        </p:nvSpPr>
        <p:spPr>
          <a:xfrm>
            <a:off x="1259632" y="5085184"/>
            <a:ext cx="7056784"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463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752"/>
            <a:ext cx="8229600" cy="1143000"/>
          </a:xfrm>
        </p:spPr>
        <p:txBody>
          <a:bodyPr>
            <a:normAutofit/>
          </a:bodyPr>
          <a:lstStyle/>
          <a:p>
            <a:r>
              <a:rPr lang="fr-FR" sz="2400" dirty="0" smtClean="0"/>
              <a:t>Il suffit de copier </a:t>
            </a:r>
            <a:r>
              <a:rPr lang="fr-FR" sz="2400" b="1" dirty="0" smtClean="0">
                <a:solidFill>
                  <a:schemeClr val="accent6"/>
                </a:solidFill>
              </a:rPr>
              <a:t>l’ID </a:t>
            </a:r>
            <a:r>
              <a:rPr lang="fr-FR" sz="2400" dirty="0" smtClean="0"/>
              <a:t>de la vidéo (la partie qui suit le signe égale ‘’=‘’)</a:t>
            </a:r>
            <a:endParaRPr lang="fr-FR" sz="24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069011"/>
            <a:ext cx="8352928" cy="5702114"/>
          </a:xfrm>
        </p:spPr>
      </p:pic>
      <p:sp>
        <p:nvSpPr>
          <p:cNvPr id="5" name="Rectangle 4"/>
          <p:cNvSpPr/>
          <p:nvPr/>
        </p:nvSpPr>
        <p:spPr>
          <a:xfrm>
            <a:off x="2843808" y="1124744"/>
            <a:ext cx="1008112" cy="1440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752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accent6"/>
                </a:solidFill>
              </a:rPr>
              <a:t>ÉTAPE 6: </a:t>
            </a:r>
            <a:r>
              <a:rPr lang="fr-FR" sz="3600" dirty="0" smtClean="0"/>
              <a:t>Remplissez la colonne «Prix du produit» (1/3)</a:t>
            </a:r>
            <a:endParaRPr lang="fr-FR" sz="3600" dirty="0"/>
          </a:p>
        </p:txBody>
      </p:sp>
      <p:sp>
        <p:nvSpPr>
          <p:cNvPr id="5" name="Rectangle 4"/>
          <p:cNvSpPr/>
          <p:nvPr/>
        </p:nvSpPr>
        <p:spPr>
          <a:xfrm>
            <a:off x="539552" y="4293096"/>
            <a:ext cx="7560840" cy="1015663"/>
          </a:xfrm>
          <a:prstGeom prst="rect">
            <a:avLst/>
          </a:prstGeom>
        </p:spPr>
        <p:txBody>
          <a:bodyPr wrap="square">
            <a:spAutoFit/>
          </a:bodyPr>
          <a:lstStyle/>
          <a:p>
            <a:r>
              <a:rPr lang="fr-FR" sz="2000" dirty="0" smtClean="0"/>
              <a:t>• </a:t>
            </a:r>
            <a:r>
              <a:rPr lang="fr-FR" sz="2000" b="1" dirty="0" smtClean="0">
                <a:latin typeface="Arial" pitchFamily="34" charset="0"/>
                <a:cs typeface="Arial" pitchFamily="34" charset="0"/>
              </a:rPr>
              <a:t>Si le produit n'est pas lié à la mode, vous aurez automatiquement trois points au dessous de la boite </a:t>
            </a:r>
            <a:r>
              <a:rPr lang="fr-FR" sz="2000" b="1" dirty="0" smtClean="0">
                <a:solidFill>
                  <a:schemeClr val="accent6"/>
                </a:solidFill>
                <a:latin typeface="Arial" pitchFamily="34" charset="0"/>
                <a:cs typeface="Arial" pitchFamily="34" charset="0"/>
              </a:rPr>
              <a:t>«Variation» </a:t>
            </a:r>
            <a:r>
              <a:rPr lang="fr-FR" sz="2000" b="1" dirty="0" smtClean="0">
                <a:latin typeface="Arial" pitchFamily="34" charset="0"/>
                <a:cs typeface="Arial" pitchFamily="34" charset="0"/>
              </a:rPr>
              <a:t>&gt;&gt; Laissez-les tels qu’ils sont.</a:t>
            </a:r>
            <a:endParaRPr lang="fr-FR" sz="2000" b="1" dirty="0">
              <a:latin typeface="Arial" pitchFamily="34" charset="0"/>
              <a:cs typeface="Arial" pitchFamily="34" charset="0"/>
            </a:endParaRPr>
          </a:p>
        </p:txBody>
      </p:sp>
      <p:sp>
        <p:nvSpPr>
          <p:cNvPr id="7" name="Rectangle 6"/>
          <p:cNvSpPr/>
          <p:nvPr/>
        </p:nvSpPr>
        <p:spPr>
          <a:xfrm>
            <a:off x="323528" y="2780928"/>
            <a:ext cx="648072"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295" y="2056834"/>
            <a:ext cx="8229600" cy="1673556"/>
          </a:xfrm>
        </p:spPr>
      </p:pic>
      <p:sp>
        <p:nvSpPr>
          <p:cNvPr id="10" name="Rectangle 9"/>
          <p:cNvSpPr/>
          <p:nvPr/>
        </p:nvSpPr>
        <p:spPr>
          <a:xfrm>
            <a:off x="323528" y="2780928"/>
            <a:ext cx="648072"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076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6"/>
                </a:solidFill>
              </a:rPr>
              <a:t>ÉTAPE 6: </a:t>
            </a:r>
            <a:r>
              <a:rPr lang="fr-FR" sz="3600" dirty="0" smtClean="0"/>
              <a:t>Remplissez la colonne «Prix du produit» (2/3)</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73720"/>
            <a:ext cx="8229600" cy="2022528"/>
          </a:xfrm>
        </p:spPr>
      </p:pic>
      <p:sp>
        <p:nvSpPr>
          <p:cNvPr id="5" name="Rectangle 4"/>
          <p:cNvSpPr/>
          <p:nvPr/>
        </p:nvSpPr>
        <p:spPr>
          <a:xfrm>
            <a:off x="1187624" y="4653136"/>
            <a:ext cx="6840760" cy="1015663"/>
          </a:xfrm>
          <a:prstGeom prst="rect">
            <a:avLst/>
          </a:prstGeom>
        </p:spPr>
        <p:txBody>
          <a:bodyPr wrap="square">
            <a:spAutoFit/>
          </a:bodyPr>
          <a:lstStyle/>
          <a:p>
            <a:r>
              <a:rPr lang="fr-FR" sz="2000" dirty="0" smtClean="0">
                <a:latin typeface="Arial" pitchFamily="34" charset="0"/>
                <a:cs typeface="Arial" pitchFamily="34" charset="0"/>
              </a:rPr>
              <a:t>• Si le produit est lié à la mode, vous aurez la section </a:t>
            </a:r>
            <a:r>
              <a:rPr lang="fr-FR" sz="2000" dirty="0" smtClean="0">
                <a:solidFill>
                  <a:schemeClr val="accent6"/>
                </a:solidFill>
                <a:latin typeface="Arial" pitchFamily="34" charset="0"/>
                <a:cs typeface="Arial" pitchFamily="34" charset="0"/>
              </a:rPr>
              <a:t>«</a:t>
            </a:r>
            <a:r>
              <a:rPr lang="fr-FR" sz="2000" b="1" dirty="0" smtClean="0">
                <a:solidFill>
                  <a:schemeClr val="accent6"/>
                </a:solidFill>
                <a:latin typeface="Arial" pitchFamily="34" charset="0"/>
                <a:cs typeface="Arial" pitchFamily="34" charset="0"/>
              </a:rPr>
              <a:t>Taille</a:t>
            </a:r>
            <a:r>
              <a:rPr lang="fr-FR" sz="2000" dirty="0" smtClean="0">
                <a:solidFill>
                  <a:schemeClr val="accent6"/>
                </a:solidFill>
                <a:latin typeface="Arial" pitchFamily="34" charset="0"/>
                <a:cs typeface="Arial" pitchFamily="34" charset="0"/>
              </a:rPr>
              <a:t>» </a:t>
            </a:r>
            <a:r>
              <a:rPr lang="fr-FR" sz="2000" dirty="0" smtClean="0">
                <a:latin typeface="Arial" pitchFamily="34" charset="0"/>
                <a:cs typeface="Arial" pitchFamily="34" charset="0"/>
              </a:rPr>
              <a:t>au lieu de </a:t>
            </a:r>
            <a:r>
              <a:rPr lang="fr-FR" sz="2000" b="1" dirty="0" smtClean="0">
                <a:solidFill>
                  <a:schemeClr val="accent6"/>
                </a:solidFill>
                <a:latin typeface="Arial" pitchFamily="34" charset="0"/>
                <a:cs typeface="Arial" pitchFamily="34" charset="0"/>
              </a:rPr>
              <a:t>«Variation» </a:t>
            </a:r>
            <a:r>
              <a:rPr lang="fr-FR" sz="2000" dirty="0" smtClean="0">
                <a:latin typeface="Arial" pitchFamily="34" charset="0"/>
                <a:cs typeface="Arial" pitchFamily="34" charset="0"/>
              </a:rPr>
              <a:t>&gt;&gt; Choisissez la taille ou bien la pointure de l’article. </a:t>
            </a:r>
            <a:endParaRPr lang="fr-FR" sz="2000" dirty="0">
              <a:latin typeface="Arial" pitchFamily="34" charset="0"/>
              <a:cs typeface="Arial" pitchFamily="34" charset="0"/>
            </a:endParaRPr>
          </a:p>
        </p:txBody>
      </p:sp>
      <p:sp>
        <p:nvSpPr>
          <p:cNvPr id="6" name="Rectangle 5"/>
          <p:cNvSpPr/>
          <p:nvPr/>
        </p:nvSpPr>
        <p:spPr>
          <a:xfrm>
            <a:off x="287524" y="3029031"/>
            <a:ext cx="504056"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26292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6"/>
                </a:solidFill>
              </a:rPr>
              <a:t>ÉTAPE 6: </a:t>
            </a:r>
            <a:r>
              <a:rPr lang="fr-FR" sz="3600" dirty="0" smtClean="0"/>
              <a:t>Remplissez la colonne «Prix du produit» (3/3)</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 y="1700808"/>
            <a:ext cx="8229600" cy="2022528"/>
          </a:xfrm>
          <a:noFill/>
        </p:spPr>
      </p:pic>
      <p:sp>
        <p:nvSpPr>
          <p:cNvPr id="5" name="Rectangle 4"/>
          <p:cNvSpPr/>
          <p:nvPr/>
        </p:nvSpPr>
        <p:spPr>
          <a:xfrm>
            <a:off x="251520" y="3983102"/>
            <a:ext cx="8424936" cy="2862322"/>
          </a:xfrm>
          <a:prstGeom prst="rect">
            <a:avLst/>
          </a:prstGeom>
        </p:spPr>
        <p:txBody>
          <a:bodyPr wrap="square">
            <a:spAutoFit/>
          </a:bodyPr>
          <a:lstStyle/>
          <a:p>
            <a:r>
              <a:rPr lang="fr-FR" dirty="0" smtClean="0"/>
              <a:t>• </a:t>
            </a:r>
            <a:r>
              <a:rPr lang="fr-FR" sz="2000" b="1" dirty="0" smtClean="0">
                <a:latin typeface="Arial" pitchFamily="34" charset="0"/>
                <a:cs typeface="Arial" pitchFamily="34" charset="0"/>
              </a:rPr>
              <a:t>Remplissez les champs restants en suivant les directrices mentionnées ci-dessous: </a:t>
            </a:r>
          </a:p>
          <a:p>
            <a:pPr marL="342900" indent="-342900">
              <a:buFont typeface="Wingdings" pitchFamily="2" charset="2"/>
              <a:buChar char="v"/>
            </a:pPr>
            <a:r>
              <a:rPr lang="fr-FR" sz="2000" b="1" dirty="0" smtClean="0">
                <a:solidFill>
                  <a:schemeClr val="accent6"/>
                </a:solidFill>
                <a:latin typeface="Arial" pitchFamily="34" charset="0"/>
                <a:cs typeface="Arial" pitchFamily="34" charset="0"/>
              </a:rPr>
              <a:t>Seller SKU</a:t>
            </a:r>
            <a:r>
              <a:rPr lang="fr-FR" sz="2000" b="1" dirty="0" smtClean="0">
                <a:latin typeface="Arial" pitchFamily="34" charset="0"/>
                <a:cs typeface="Arial" pitchFamily="34" charset="0"/>
              </a:rPr>
              <a:t>: Entrez la référence du produit avec laquelle vous souhaitez tracer votre produit dans le Seller Center. </a:t>
            </a:r>
          </a:p>
          <a:p>
            <a:pPr marL="342900" indent="-342900">
              <a:buFont typeface="Wingdings" pitchFamily="2" charset="2"/>
              <a:buChar char="v"/>
            </a:pPr>
            <a:r>
              <a:rPr lang="fr-FR" sz="2000" b="1" dirty="0" smtClean="0">
                <a:solidFill>
                  <a:schemeClr val="accent6"/>
                </a:solidFill>
                <a:latin typeface="Arial" pitchFamily="34" charset="0"/>
                <a:cs typeface="Arial" pitchFamily="34" charset="0"/>
              </a:rPr>
              <a:t>Prix</a:t>
            </a:r>
            <a:r>
              <a:rPr lang="fr-FR" sz="2000" b="1" dirty="0" smtClean="0">
                <a:latin typeface="Arial" pitchFamily="34" charset="0"/>
                <a:cs typeface="Arial" pitchFamily="34" charset="0"/>
              </a:rPr>
              <a:t>: Entrez le prix initial.</a:t>
            </a:r>
          </a:p>
          <a:p>
            <a:pPr marL="342900" indent="-342900">
              <a:buFont typeface="Wingdings" pitchFamily="2" charset="2"/>
              <a:buChar char="v"/>
            </a:pPr>
            <a:r>
              <a:rPr lang="fr-FR" sz="2000" b="1" dirty="0" smtClean="0">
                <a:solidFill>
                  <a:schemeClr val="accent6"/>
                </a:solidFill>
                <a:latin typeface="Arial" pitchFamily="34" charset="0"/>
                <a:cs typeface="Arial" pitchFamily="34" charset="0"/>
              </a:rPr>
              <a:t>Prix promo</a:t>
            </a:r>
            <a:r>
              <a:rPr lang="fr-FR" sz="2000" b="1" dirty="0" smtClean="0">
                <a:latin typeface="Arial" pitchFamily="34" charset="0"/>
                <a:cs typeface="Arial" pitchFamily="34" charset="0"/>
              </a:rPr>
              <a:t>: Si vous souhaitez faire une promotion, veuillez remplir la section Prix promo avec le montant en ajoutant la date du début et Date de fin de la promo dans les deux champs suivants.</a:t>
            </a:r>
            <a:endParaRPr lang="fr-FR" sz="2000" b="1" dirty="0">
              <a:latin typeface="Arial" pitchFamily="34" charset="0"/>
              <a:cs typeface="Arial" pitchFamily="34" charset="0"/>
            </a:endParaRPr>
          </a:p>
        </p:txBody>
      </p:sp>
      <p:sp>
        <p:nvSpPr>
          <p:cNvPr id="6" name="Rectangle 5"/>
          <p:cNvSpPr/>
          <p:nvPr/>
        </p:nvSpPr>
        <p:spPr>
          <a:xfrm>
            <a:off x="971600" y="2492896"/>
            <a:ext cx="792088"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773902" y="2492896"/>
            <a:ext cx="360040"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36096" y="2492896"/>
            <a:ext cx="576064"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012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Autofit/>
          </a:bodyPr>
          <a:lstStyle/>
          <a:p>
            <a:r>
              <a:rPr lang="fr-FR" sz="3600" b="1" dirty="0" smtClean="0">
                <a:solidFill>
                  <a:schemeClr val="accent6"/>
                </a:solidFill>
              </a:rPr>
              <a:t>ÉTAPE 7</a:t>
            </a:r>
            <a:r>
              <a:rPr lang="fr-FR" sz="3600" dirty="0" smtClean="0"/>
              <a:t>: Sous la section «</a:t>
            </a:r>
            <a:r>
              <a:rPr lang="fr-FR" sz="3600" b="1" dirty="0" smtClean="0">
                <a:solidFill>
                  <a:schemeClr val="accent6"/>
                </a:solidFill>
              </a:rPr>
              <a:t>Images</a:t>
            </a:r>
            <a:r>
              <a:rPr lang="fr-FR" sz="3600" dirty="0" smtClean="0"/>
              <a:t>», ajoutez toutes les photos du produit</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344816" cy="4262888"/>
          </a:xfrm>
        </p:spPr>
      </p:pic>
      <p:sp>
        <p:nvSpPr>
          <p:cNvPr id="5" name="Rectangle 4"/>
          <p:cNvSpPr/>
          <p:nvPr/>
        </p:nvSpPr>
        <p:spPr>
          <a:xfrm>
            <a:off x="804989" y="5858746"/>
            <a:ext cx="7272808" cy="923330"/>
          </a:xfrm>
          <a:prstGeom prst="rect">
            <a:avLst/>
          </a:prstGeom>
        </p:spPr>
        <p:txBody>
          <a:bodyPr wrap="square">
            <a:spAutoFit/>
          </a:bodyPr>
          <a:lstStyle/>
          <a:p>
            <a:r>
              <a:rPr lang="fr-FR" dirty="0" smtClean="0">
                <a:latin typeface="Arial" pitchFamily="34" charset="0"/>
                <a:cs typeface="Arial" pitchFamily="34" charset="0"/>
              </a:rPr>
              <a:t>• Cliquez sur </a:t>
            </a:r>
            <a:r>
              <a:rPr lang="fr-FR" b="1" dirty="0" smtClean="0">
                <a:solidFill>
                  <a:schemeClr val="accent6"/>
                </a:solidFill>
                <a:latin typeface="Arial" pitchFamily="34" charset="0"/>
                <a:cs typeface="Arial" pitchFamily="34" charset="0"/>
              </a:rPr>
              <a:t>« Parcourir » </a:t>
            </a:r>
            <a:r>
              <a:rPr lang="fr-FR" dirty="0" smtClean="0">
                <a:latin typeface="Arial" pitchFamily="34" charset="0"/>
                <a:cs typeface="Arial" pitchFamily="34" charset="0"/>
              </a:rPr>
              <a:t>&gt;&gt; Sélectionnez votre image et ajoutez-la. </a:t>
            </a:r>
          </a:p>
          <a:p>
            <a:r>
              <a:rPr lang="fr-FR" dirty="0" smtClean="0">
                <a:latin typeface="Arial" pitchFamily="34" charset="0"/>
                <a:cs typeface="Arial" pitchFamily="34" charset="0"/>
              </a:rPr>
              <a:t>• Vous pouvez supprimer l’image, la remplacer et modifier l’ordre. </a:t>
            </a:r>
          </a:p>
          <a:p>
            <a:r>
              <a:rPr lang="fr-FR" dirty="0" smtClean="0">
                <a:latin typeface="Arial" pitchFamily="34" charset="0"/>
                <a:cs typeface="Arial" pitchFamily="34" charset="0"/>
              </a:rPr>
              <a:t>• Cliquez enfin sur </a:t>
            </a:r>
            <a:r>
              <a:rPr lang="fr-FR" b="1" dirty="0" smtClean="0">
                <a:solidFill>
                  <a:schemeClr val="accent6"/>
                </a:solidFill>
                <a:latin typeface="Arial" pitchFamily="34" charset="0"/>
                <a:cs typeface="Arial" pitchFamily="34" charset="0"/>
              </a:rPr>
              <a:t>«Soumettre et terminer»</a:t>
            </a:r>
            <a:endParaRPr lang="fr-FR" b="1" dirty="0">
              <a:solidFill>
                <a:schemeClr val="accent6"/>
              </a:solidFill>
              <a:latin typeface="Arial" pitchFamily="34" charset="0"/>
              <a:cs typeface="Arial"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6426132"/>
            <a:ext cx="2000529" cy="390580"/>
          </a:xfrm>
          <a:prstGeom prst="rect">
            <a:avLst/>
          </a:prstGeom>
        </p:spPr>
      </p:pic>
      <p:sp>
        <p:nvSpPr>
          <p:cNvPr id="7" name="Rectangle 6"/>
          <p:cNvSpPr/>
          <p:nvPr/>
        </p:nvSpPr>
        <p:spPr>
          <a:xfrm>
            <a:off x="4441393" y="1412776"/>
            <a:ext cx="706671" cy="360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900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Une fois terminé, veuillez attendre la validation du produit qui dure entre </a:t>
            </a:r>
            <a:r>
              <a:rPr lang="fr-FR" sz="3200" b="1" dirty="0" smtClean="0">
                <a:solidFill>
                  <a:schemeClr val="accent6"/>
                </a:solidFill>
              </a:rPr>
              <a:t>48</a:t>
            </a:r>
            <a:r>
              <a:rPr lang="fr-FR" sz="3200" dirty="0" smtClean="0"/>
              <a:t> et </a:t>
            </a:r>
            <a:r>
              <a:rPr lang="fr-FR" sz="3200" b="1" dirty="0" smtClean="0">
                <a:solidFill>
                  <a:schemeClr val="accent6"/>
                </a:solidFill>
              </a:rPr>
              <a:t>72 heures</a:t>
            </a:r>
            <a:endParaRPr lang="fr-FR" sz="32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25778"/>
            <a:ext cx="8229600" cy="3507478"/>
          </a:xfrm>
        </p:spPr>
      </p:pic>
    </p:spTree>
    <p:extLst>
      <p:ext uri="{BB962C8B-B14F-4D97-AF65-F5344CB8AC3E}">
        <p14:creationId xmlns:p14="http://schemas.microsoft.com/office/powerpoint/2010/main" val="352426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6"/>
                </a:solidFill>
              </a:rPr>
              <a:t>ÉTAPE 1</a:t>
            </a:r>
            <a:r>
              <a:rPr lang="fr-FR" dirty="0" smtClean="0">
                <a:solidFill>
                  <a:schemeClr val="accent6"/>
                </a:solidFill>
              </a:rPr>
              <a:t>:</a:t>
            </a:r>
            <a:r>
              <a:rPr lang="fr-FR" dirty="0" smtClean="0"/>
              <a:t> Connectez vous sur votre compte Seller Center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8895"/>
            <a:ext cx="8229600" cy="3728572"/>
          </a:xfrm>
        </p:spPr>
      </p:pic>
      <p:sp>
        <p:nvSpPr>
          <p:cNvPr id="5" name="Rectangle 4"/>
          <p:cNvSpPr/>
          <p:nvPr/>
        </p:nvSpPr>
        <p:spPr>
          <a:xfrm>
            <a:off x="5220072" y="2708920"/>
            <a:ext cx="2736304" cy="1296144"/>
          </a:xfrm>
          <a:prstGeom prst="rect">
            <a:avLst/>
          </a:prstGeom>
          <a:no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1362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FF0000"/>
                </a:solidFill>
              </a:rPr>
              <a:t>DIRECTIVES POUR AJOUTER LES IMAGES DES PRODUITS SUR LE SELLER CENTER </a:t>
            </a:r>
            <a:endParaRPr lang="fr-FR" sz="3600" b="1" dirty="0">
              <a:solidFill>
                <a:srgbClr val="FF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45514"/>
            <a:ext cx="8229600" cy="3171717"/>
          </a:xfrm>
        </p:spPr>
      </p:pic>
    </p:spTree>
    <p:extLst>
      <p:ext uri="{BB962C8B-B14F-4D97-AF65-F5344CB8AC3E}">
        <p14:creationId xmlns:p14="http://schemas.microsoft.com/office/powerpoint/2010/main" val="124192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Exemple d’une image correcte qui suit les règles:</a:t>
            </a:r>
            <a:endParaRPr lang="fr-FR" sz="36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225" y="1600200"/>
            <a:ext cx="5221550" cy="4525963"/>
          </a:xfrm>
        </p:spPr>
      </p:pic>
    </p:spTree>
    <p:extLst>
      <p:ext uri="{BB962C8B-B14F-4D97-AF65-F5344CB8AC3E}">
        <p14:creationId xmlns:p14="http://schemas.microsoft.com/office/powerpoint/2010/main" val="30565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C000"/>
                </a:solidFill>
              </a:rPr>
              <a:t>UNE ASTUCE POUR GAGNER DU TEMPS</a:t>
            </a:r>
            <a:endParaRPr lang="fr-FR" sz="3600" b="1" dirty="0">
              <a:solidFill>
                <a:srgbClr val="FFC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94715"/>
            <a:ext cx="8229600" cy="3336933"/>
          </a:xfrm>
        </p:spPr>
      </p:pic>
      <p:sp>
        <p:nvSpPr>
          <p:cNvPr id="5" name="Rectangle 4"/>
          <p:cNvSpPr/>
          <p:nvPr/>
        </p:nvSpPr>
        <p:spPr>
          <a:xfrm>
            <a:off x="3563888" y="5085184"/>
            <a:ext cx="1440160"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727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b="1" dirty="0" smtClean="0">
                <a:solidFill>
                  <a:schemeClr val="accent6"/>
                </a:solidFill>
              </a:rPr>
              <a:t>ÉTAPE 2: </a:t>
            </a:r>
            <a:r>
              <a:rPr lang="fr-FR" dirty="0" smtClean="0"/>
              <a:t>Dans la page d’accueil, sous la section «</a:t>
            </a:r>
            <a:r>
              <a:rPr lang="fr-FR" b="1" dirty="0" smtClean="0">
                <a:solidFill>
                  <a:schemeClr val="accent6"/>
                </a:solidFill>
              </a:rPr>
              <a:t>Produits</a:t>
            </a:r>
            <a:r>
              <a:rPr lang="fr-FR" dirty="0" smtClean="0"/>
              <a:t>», cliquez sur «</a:t>
            </a:r>
            <a:r>
              <a:rPr lang="fr-FR" b="1" dirty="0" smtClean="0">
                <a:solidFill>
                  <a:schemeClr val="accent6"/>
                </a:solidFill>
              </a:rPr>
              <a:t>Ajouter un produit</a:t>
            </a:r>
            <a:r>
              <a:rPr lang="fr-FR" dirty="0" smtClean="0"/>
              <a: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53" y="2060848"/>
            <a:ext cx="9000575" cy="3975664"/>
          </a:xfrm>
        </p:spPr>
      </p:pic>
    </p:spTree>
    <p:extLst>
      <p:ext uri="{BB962C8B-B14F-4D97-AF65-F5344CB8AC3E}">
        <p14:creationId xmlns:p14="http://schemas.microsoft.com/office/powerpoint/2010/main" val="339001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ÉTAPE </a:t>
            </a:r>
            <a:r>
              <a:rPr lang="fr-FR" b="1" dirty="0" smtClean="0">
                <a:solidFill>
                  <a:schemeClr val="accent6"/>
                </a:solidFill>
              </a:rPr>
              <a:t>2: </a:t>
            </a:r>
            <a:r>
              <a:rPr lang="fr-FR" b="1" dirty="0" smtClean="0">
                <a:solidFill>
                  <a:schemeClr val="accent6"/>
                </a:solidFill>
                <a:sym typeface="Wingdings" panose="05000000000000000000" pitchFamily="2" charset="2"/>
              </a:rPr>
              <a:t>(suite)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658" y="1628800"/>
            <a:ext cx="8164027" cy="4783609"/>
          </a:xfrm>
        </p:spPr>
      </p:pic>
    </p:spTree>
    <p:extLst>
      <p:ext uri="{BB962C8B-B14F-4D97-AF65-F5344CB8AC3E}">
        <p14:creationId xmlns:p14="http://schemas.microsoft.com/office/powerpoint/2010/main" val="112292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64704"/>
            <a:ext cx="8229600" cy="1143000"/>
          </a:xfrm>
        </p:spPr>
        <p:txBody>
          <a:bodyPr>
            <a:normAutofit fontScale="90000"/>
          </a:bodyPr>
          <a:lstStyle/>
          <a:p>
            <a:r>
              <a:rPr lang="fr-FR" b="1" dirty="0" smtClean="0">
                <a:solidFill>
                  <a:schemeClr val="accent6"/>
                </a:solidFill>
              </a:rPr>
              <a:t>ÉTAPE 3</a:t>
            </a:r>
            <a:r>
              <a:rPr lang="fr-FR" dirty="0" smtClean="0"/>
              <a:t>: </a:t>
            </a:r>
            <a:r>
              <a:rPr lang="fr-FR" sz="3600" dirty="0" smtClean="0"/>
              <a:t>Sous la section «</a:t>
            </a:r>
            <a:r>
              <a:rPr lang="fr-FR" sz="3600" b="1" dirty="0" smtClean="0">
                <a:solidFill>
                  <a:schemeClr val="accent6"/>
                </a:solidFill>
              </a:rPr>
              <a:t>Arborescence des catégories</a:t>
            </a:r>
            <a:r>
              <a:rPr lang="fr-FR" sz="3600" dirty="0" smtClean="0"/>
              <a:t>» sélectionnez </a:t>
            </a:r>
            <a:r>
              <a:rPr lang="fr-FR" sz="3600" b="1" dirty="0" smtClean="0">
                <a:solidFill>
                  <a:schemeClr val="accent6"/>
                </a:solidFill>
              </a:rPr>
              <a:t>la catégorie </a:t>
            </a:r>
            <a:r>
              <a:rPr lang="fr-FR" sz="3600" dirty="0" smtClean="0"/>
              <a:t>et </a:t>
            </a:r>
            <a:r>
              <a:rPr lang="fr-FR" sz="3600" b="1" dirty="0" smtClean="0">
                <a:solidFill>
                  <a:schemeClr val="accent6"/>
                </a:solidFill>
              </a:rPr>
              <a:t>les sous-catégories </a:t>
            </a:r>
            <a:r>
              <a:rPr lang="fr-FR" sz="3600" dirty="0" smtClean="0"/>
              <a:t>de votre produit puis cliquez «</a:t>
            </a:r>
            <a:r>
              <a:rPr lang="fr-FR" sz="3600" b="1" dirty="0" smtClean="0">
                <a:solidFill>
                  <a:schemeClr val="accent6"/>
                </a:solidFill>
              </a:rPr>
              <a:t>Sélectionner</a:t>
            </a:r>
            <a:r>
              <a:rPr lang="fr-FR" sz="3600" dirty="0" smtClean="0"/>
              <a:t>».</a:t>
            </a:r>
            <a:endParaRPr lang="fr-FR" sz="3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007"/>
            <a:ext cx="9144000" cy="398798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5085184"/>
            <a:ext cx="4285714" cy="1152381"/>
          </a:xfrm>
          <a:prstGeom prst="rect">
            <a:avLst/>
          </a:prstGeom>
        </p:spPr>
      </p:pic>
    </p:spTree>
    <p:extLst>
      <p:ext uri="{BB962C8B-B14F-4D97-AF65-F5344CB8AC3E}">
        <p14:creationId xmlns:p14="http://schemas.microsoft.com/office/powerpoint/2010/main" val="90065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normAutofit fontScale="90000"/>
          </a:bodyPr>
          <a:lstStyle/>
          <a:p>
            <a:r>
              <a:rPr lang="fr-FR" sz="3200" b="1" dirty="0" smtClean="0">
                <a:solidFill>
                  <a:schemeClr val="accent6"/>
                </a:solidFill>
              </a:rPr>
              <a:t>ÉTAPE 4</a:t>
            </a:r>
            <a:r>
              <a:rPr lang="fr-FR" sz="3200" dirty="0" smtClean="0"/>
              <a:t>: Remplissez le formulaire «</a:t>
            </a:r>
            <a:r>
              <a:rPr lang="fr-FR" sz="3200" b="1" dirty="0" smtClean="0">
                <a:solidFill>
                  <a:schemeClr val="accent6"/>
                </a:solidFill>
              </a:rPr>
              <a:t>Informations générales</a:t>
            </a:r>
            <a:r>
              <a:rPr lang="fr-FR" sz="3200" b="1" dirty="0" smtClean="0"/>
              <a:t>»</a:t>
            </a:r>
            <a:r>
              <a:rPr lang="fr-FR" sz="3200" b="1" dirty="0" smtClean="0">
                <a:solidFill>
                  <a:schemeClr val="accent6"/>
                </a:solidFill>
              </a:rPr>
              <a:t> </a:t>
            </a:r>
            <a:r>
              <a:rPr lang="fr-FR" sz="3200" dirty="0" smtClean="0"/>
              <a:t>&gt;&gt; Cliquez sur «</a:t>
            </a:r>
            <a:r>
              <a:rPr lang="fr-FR" sz="3200" b="1" dirty="0" smtClean="0">
                <a:solidFill>
                  <a:schemeClr val="accent6"/>
                </a:solidFill>
              </a:rPr>
              <a:t>Ajouter les détails du produit »</a:t>
            </a:r>
            <a:endParaRPr lang="fr-FR" sz="3200" b="1" dirty="0">
              <a:solidFill>
                <a:schemeClr val="accent6"/>
              </a:solidFill>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99" y="1417510"/>
            <a:ext cx="7570577" cy="4525963"/>
          </a:xfr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14932" r="8385" b="36171"/>
          <a:stretch/>
        </p:blipFill>
        <p:spPr>
          <a:xfrm>
            <a:off x="395536" y="6027810"/>
            <a:ext cx="4680519" cy="698461"/>
          </a:xfrm>
          <a:prstGeom prst="rect">
            <a:avLst/>
          </a:prstGeom>
        </p:spPr>
      </p:pic>
      <p:sp>
        <p:nvSpPr>
          <p:cNvPr id="8" name="Rectangle 7"/>
          <p:cNvSpPr/>
          <p:nvPr/>
        </p:nvSpPr>
        <p:spPr>
          <a:xfrm>
            <a:off x="179512" y="1442744"/>
            <a:ext cx="1296144" cy="360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1331640" y="6035931"/>
            <a:ext cx="2304256" cy="69846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076055" y="5914861"/>
            <a:ext cx="4067945" cy="923330"/>
          </a:xfrm>
          <a:prstGeom prst="rect">
            <a:avLst/>
          </a:prstGeom>
        </p:spPr>
        <p:txBody>
          <a:bodyPr wrap="square">
            <a:spAutoFit/>
          </a:bodyPr>
          <a:lstStyle/>
          <a:p>
            <a:r>
              <a:rPr lang="fr-FR" b="1" dirty="0" smtClean="0"/>
              <a:t>NB: </a:t>
            </a:r>
            <a:r>
              <a:rPr lang="fr-FR" dirty="0" smtClean="0"/>
              <a:t>Le </a:t>
            </a:r>
            <a:r>
              <a:rPr lang="fr-FR" b="1" dirty="0" smtClean="0">
                <a:solidFill>
                  <a:schemeClr val="accent6"/>
                </a:solidFill>
              </a:rPr>
              <a:t>«Nom*» </a:t>
            </a:r>
            <a:r>
              <a:rPr lang="fr-FR" dirty="0" smtClean="0"/>
              <a:t>doit être uniquement en Français et la première lettre de chaque mot en Majuscule.</a:t>
            </a:r>
            <a:endParaRPr lang="fr-FR" dirty="0"/>
          </a:p>
        </p:txBody>
      </p:sp>
    </p:spTree>
    <p:extLst>
      <p:ext uri="{BB962C8B-B14F-4D97-AF65-F5344CB8AC3E}">
        <p14:creationId xmlns:p14="http://schemas.microsoft.com/office/powerpoint/2010/main" val="223676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(1/7)</a:t>
            </a:r>
            <a:endParaRPr lang="fr-FR" sz="36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35221"/>
            <a:ext cx="8229600" cy="3139957"/>
          </a:xfrm>
        </p:spPr>
      </p:pic>
      <p:sp>
        <p:nvSpPr>
          <p:cNvPr id="7" name="Rectangle 6"/>
          <p:cNvSpPr/>
          <p:nvPr/>
        </p:nvSpPr>
        <p:spPr>
          <a:xfrm>
            <a:off x="2146501" y="2051720"/>
            <a:ext cx="1656184" cy="43204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683568" y="3062866"/>
            <a:ext cx="810090" cy="2160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1420416" y="5589240"/>
            <a:ext cx="5256584" cy="646331"/>
          </a:xfrm>
          <a:prstGeom prst="rect">
            <a:avLst/>
          </a:prstGeom>
        </p:spPr>
        <p:txBody>
          <a:bodyPr wrap="square">
            <a:spAutoFit/>
          </a:bodyPr>
          <a:lstStyle/>
          <a:p>
            <a:r>
              <a:rPr lang="fr-FR" dirty="0" smtClean="0"/>
              <a:t>1.Dans la section </a:t>
            </a:r>
            <a:r>
              <a:rPr lang="fr-FR" b="1" dirty="0" smtClean="0">
                <a:solidFill>
                  <a:schemeClr val="accent6"/>
                </a:solidFill>
              </a:rPr>
              <a:t>«Prix et taxe»,</a:t>
            </a:r>
            <a:r>
              <a:rPr lang="fr-FR" dirty="0" smtClean="0"/>
              <a:t> sélectionnez l’option </a:t>
            </a:r>
            <a:r>
              <a:rPr lang="fr-FR" b="1" dirty="0" smtClean="0">
                <a:solidFill>
                  <a:schemeClr val="accent6"/>
                </a:solidFill>
              </a:rPr>
              <a:t>«Default »</a:t>
            </a:r>
            <a:endParaRPr lang="fr-FR" b="1" dirty="0">
              <a:solidFill>
                <a:schemeClr val="accent6"/>
              </a:solidFill>
            </a:endParaRPr>
          </a:p>
        </p:txBody>
      </p:sp>
      <p:sp>
        <p:nvSpPr>
          <p:cNvPr id="10" name="Rectangle 9"/>
          <p:cNvSpPr/>
          <p:nvPr/>
        </p:nvSpPr>
        <p:spPr>
          <a:xfrm>
            <a:off x="2339752" y="3361184"/>
            <a:ext cx="612068"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5959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(2/7)</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3322"/>
            <a:ext cx="8229600" cy="3719719"/>
          </a:xfrm>
        </p:spPr>
      </p:pic>
      <p:sp>
        <p:nvSpPr>
          <p:cNvPr id="5" name="Rectangle 4"/>
          <p:cNvSpPr/>
          <p:nvPr/>
        </p:nvSpPr>
        <p:spPr>
          <a:xfrm>
            <a:off x="1403648" y="5661248"/>
            <a:ext cx="4572000" cy="1015663"/>
          </a:xfrm>
          <a:prstGeom prst="rect">
            <a:avLst/>
          </a:prstGeom>
          <a:noFill/>
        </p:spPr>
        <p:txBody>
          <a:bodyPr>
            <a:spAutoFit/>
          </a:bodyPr>
          <a:lstStyle/>
          <a:p>
            <a:r>
              <a:rPr lang="fr-FR" sz="2000" dirty="0" smtClean="0"/>
              <a:t>2. Dans la section «</a:t>
            </a:r>
            <a:r>
              <a:rPr lang="fr-FR" sz="2000" b="1" dirty="0" smtClean="0">
                <a:solidFill>
                  <a:schemeClr val="accent6"/>
                </a:solidFill>
              </a:rPr>
              <a:t>Description du produit</a:t>
            </a:r>
            <a:r>
              <a:rPr lang="fr-FR" sz="2000" dirty="0" smtClean="0"/>
              <a:t>», cliquez sur </a:t>
            </a:r>
            <a:r>
              <a:rPr lang="fr-FR" sz="2000" b="1" dirty="0" smtClean="0">
                <a:solidFill>
                  <a:schemeClr val="accent6"/>
                </a:solidFill>
              </a:rPr>
              <a:t>«Passer à l’éditeur avancé» </a:t>
            </a:r>
            <a:endParaRPr lang="fr-FR" sz="2000" b="1" dirty="0">
              <a:solidFill>
                <a:schemeClr val="accent6"/>
              </a:solidFill>
            </a:endParaRPr>
          </a:p>
        </p:txBody>
      </p:sp>
      <p:sp>
        <p:nvSpPr>
          <p:cNvPr id="6" name="Rectangle 5"/>
          <p:cNvSpPr/>
          <p:nvPr/>
        </p:nvSpPr>
        <p:spPr>
          <a:xfrm>
            <a:off x="5796136" y="2420888"/>
            <a:ext cx="288032"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755576" y="2420888"/>
            <a:ext cx="1224136" cy="2880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0210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accent6"/>
                </a:solidFill>
              </a:rPr>
              <a:t>ÉTAPE 5</a:t>
            </a:r>
            <a:r>
              <a:rPr lang="fr-FR" sz="3600" dirty="0" smtClean="0"/>
              <a:t>: Remplissez le formulaire «</a:t>
            </a:r>
            <a:r>
              <a:rPr lang="fr-FR" sz="3600" b="1" dirty="0" smtClean="0">
                <a:solidFill>
                  <a:schemeClr val="accent6"/>
                </a:solidFill>
              </a:rPr>
              <a:t>Plus de détails sur le Produit</a:t>
            </a:r>
            <a:r>
              <a:rPr lang="fr-FR" sz="3600" dirty="0" smtClean="0"/>
              <a:t>» (3/7)</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2508"/>
            <a:ext cx="8229600" cy="4126772"/>
          </a:xfrm>
        </p:spPr>
      </p:pic>
    </p:spTree>
    <p:extLst>
      <p:ext uri="{BB962C8B-B14F-4D97-AF65-F5344CB8AC3E}">
        <p14:creationId xmlns:p14="http://schemas.microsoft.com/office/powerpoint/2010/main" val="12670844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649</Words>
  <Application>Microsoft Office PowerPoint</Application>
  <PresentationFormat>Affichage à l'écran (4:3)</PresentationFormat>
  <Paragraphs>40</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AJOUTEZ UN NOUVEAU PRODUIT SUR </vt:lpstr>
      <vt:lpstr>ÉTAPE 1: Connectez vous sur votre compte Seller Center</vt:lpstr>
      <vt:lpstr>ÉTAPE 2: Dans la page d’accueil, sous la section «Produits», cliquez sur «Ajouter un produit». </vt:lpstr>
      <vt:lpstr>ÉTAPE 2: (suite)</vt:lpstr>
      <vt:lpstr>ÉTAPE 3: Sous la section «Arborescence des catégories» sélectionnez la catégorie et les sous-catégories de votre produit puis cliquez «Sélectionner».</vt:lpstr>
      <vt:lpstr>ÉTAPE 4: Remplissez le formulaire «Informations générales» &gt;&gt; Cliquez sur «Ajouter les détails du produit »</vt:lpstr>
      <vt:lpstr>ÉTAPE 5: Remplissez le formulaire «Plus de détails sur le Produit» (1/7)</vt:lpstr>
      <vt:lpstr>ÉTAPE 5: Remplissez le formulaire «Plus de détails sur le Produit» (2/7)</vt:lpstr>
      <vt:lpstr>ÉTAPE 5: Remplissez le formulaire «Plus de détails sur le Produit» (3/7)</vt:lpstr>
      <vt:lpstr>ÉTAPE 5: Remplissez le formulaire «Plus de détails sur le Produit» (4/7)</vt:lpstr>
      <vt:lpstr>ÉTAPE 5: Remplissez le formulaire «Plus de détails sur le Produit» (5/7)</vt:lpstr>
      <vt:lpstr>ÉTAPE 5: Remplissez le formulaire «Plus de détails sur le Produit» (6/6)</vt:lpstr>
      <vt:lpstr>Dans la dernière section «Aucun groupe sélectionner», vous avez la possibilité d’ajouter l’ID d’une vidéo YouTube.</vt:lpstr>
      <vt:lpstr>Il suffit de copier l’ID de la vidéo (la partie qui suit le signe égale ‘’=‘’)</vt:lpstr>
      <vt:lpstr>ÉTAPE 6: Remplissez la colonne «Prix du produit» (1/3)</vt:lpstr>
      <vt:lpstr>ÉTAPE 6: Remplissez la colonne «Prix du produit» (2/3)</vt:lpstr>
      <vt:lpstr>ÉTAPE 6: Remplissez la colonne «Prix du produit» (3/3)</vt:lpstr>
      <vt:lpstr>ÉTAPE 7: Sous la section «Images», ajoutez toutes les photos du produit</vt:lpstr>
      <vt:lpstr>Une fois terminé, veuillez attendre la validation du produit qui dure entre 48 et 72 heures</vt:lpstr>
      <vt:lpstr>DIRECTIVES POUR AJOUTER LES IMAGES DES PRODUITS SUR LE SELLER CENTER </vt:lpstr>
      <vt:lpstr>Exemple d’une image correcte qui suit les règles:</vt:lpstr>
      <vt:lpstr>UNE ASTUCE POUR GAGNER DU TEMPS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AJOUTEZ UN NOUVEAU PRODUIT SUR</dc:title>
  <dc:creator>user</dc:creator>
  <cp:lastModifiedBy>User-JUMDZ</cp:lastModifiedBy>
  <cp:revision>13</cp:revision>
  <dcterms:created xsi:type="dcterms:W3CDTF">2020-01-14T20:25:04Z</dcterms:created>
  <dcterms:modified xsi:type="dcterms:W3CDTF">2021-01-31T10:47:02Z</dcterms:modified>
</cp:coreProperties>
</file>